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1" r:id="rId1"/>
  </p:sldMasterIdLst>
  <p:sldIdLst>
    <p:sldId id="256" r:id="rId2"/>
    <p:sldId id="294" r:id="rId3"/>
    <p:sldId id="293" r:id="rId4"/>
    <p:sldId id="297" r:id="rId5"/>
    <p:sldId id="257" r:id="rId6"/>
    <p:sldId id="258" r:id="rId7"/>
    <p:sldId id="259" r:id="rId8"/>
    <p:sldId id="299" r:id="rId9"/>
    <p:sldId id="260" r:id="rId10"/>
    <p:sldId id="269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70" r:id="rId19"/>
    <p:sldId id="273" r:id="rId20"/>
    <p:sldId id="274" r:id="rId21"/>
    <p:sldId id="275" r:id="rId22"/>
    <p:sldId id="276" r:id="rId23"/>
    <p:sldId id="278" r:id="rId24"/>
    <p:sldId id="277" r:id="rId25"/>
    <p:sldId id="279" r:id="rId26"/>
    <p:sldId id="288" r:id="rId27"/>
    <p:sldId id="281" r:id="rId28"/>
    <p:sldId id="285" r:id="rId29"/>
    <p:sldId id="284" r:id="rId30"/>
    <p:sldId id="286" r:id="rId31"/>
    <p:sldId id="290" r:id="rId32"/>
    <p:sldId id="289" r:id="rId33"/>
    <p:sldId id="291" r:id="rId34"/>
    <p:sldId id="292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3B540970-459D-4558-9886-879891A2A601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9144" y="4882896"/>
            <a:ext cx="4050792" cy="1197864"/>
          </a:xfrm>
          <a:noFill/>
        </p:spPr>
        <p:txBody>
          <a:bodyPr wrap="square" rtlCol="0">
            <a:spAutoFit/>
          </a:bodyPr>
          <a:lstStyle>
            <a:lvl1pPr>
              <a:defRPr lang="en-US" sz="5400" dirty="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3E8489-71D3-43BA-A48D-69C42FB23B33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46985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40970-459D-4558-9886-879891A2A601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E8489-71D3-43BA-A48D-69C42FB23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33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40970-459D-4558-9886-879891A2A601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E8489-71D3-43BA-A48D-69C42FB23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5203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40970-459D-4558-9886-879891A2A601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E8489-71D3-43BA-A48D-69C42FB23B33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792321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40970-459D-4558-9886-879891A2A601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E8489-71D3-43BA-A48D-69C42FB23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8262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40970-459D-4558-9886-879891A2A601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E8489-71D3-43BA-A48D-69C42FB23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070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40970-459D-4558-9886-879891A2A601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E8489-71D3-43BA-A48D-69C42FB23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5669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40970-459D-4558-9886-879891A2A601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E8489-71D3-43BA-A48D-69C42FB23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9954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40970-459D-4558-9886-879891A2A601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E8489-71D3-43BA-A48D-69C42FB23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3156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40970-459D-4558-9886-879891A2A601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E8489-71D3-43BA-A48D-69C42FB23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623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40970-459D-4558-9886-879891A2A601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E8489-71D3-43BA-A48D-69C42FB23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801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40970-459D-4558-9886-879891A2A601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E8489-71D3-43BA-A48D-69C42FB23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190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40970-459D-4558-9886-879891A2A601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E8489-71D3-43BA-A48D-69C42FB23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555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40970-459D-4558-9886-879891A2A601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E8489-71D3-43BA-A48D-69C42FB23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462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40970-459D-4558-9886-879891A2A601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E8489-71D3-43BA-A48D-69C42FB23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529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40970-459D-4558-9886-879891A2A601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E8489-71D3-43BA-A48D-69C42FB23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783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40970-459D-4558-9886-879891A2A601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E8489-71D3-43BA-A48D-69C42FB23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878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40970-459D-4558-9886-879891A2A601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E8489-71D3-43BA-A48D-69C42FB23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524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3B540970-459D-4558-9886-879891A2A601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193E8489-71D3-43BA-A48D-69C42FB23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861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38" r:id="rId17"/>
    <p:sldLayoutId id="214748373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>
              <a:lumMod val="60000"/>
              <a:lumOff val="4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A4754-A493-0AB9-4402-D38FEA0937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420000">
            <a:off x="522491" y="253379"/>
            <a:ext cx="9755187" cy="2766528"/>
          </a:xfrm>
        </p:spPr>
        <p:txBody>
          <a:bodyPr>
            <a:normAutofit/>
          </a:bodyPr>
          <a:lstStyle/>
          <a:p>
            <a:r>
              <a:rPr lang="fa-IR" sz="4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خودمراقبتی</a:t>
            </a:r>
            <a:r>
              <a:rPr lang="fa-IR" sz="4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و مدیریت استرس در شرایط بحرانی</a:t>
            </a:r>
            <a:r>
              <a:rPr lang="fa-IR" sz="4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و </a:t>
            </a:r>
            <a:r>
              <a:rPr lang="fa-IR" sz="4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راهکارهایی برای حفظ سلامت روانی</a:t>
            </a:r>
            <a:endParaRPr lang="en-US" sz="115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8EFF4A-815C-4C53-AC09-91692F2B91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21420000">
            <a:off x="865075" y="3153834"/>
            <a:ext cx="9755187" cy="550333"/>
          </a:xfrm>
        </p:spPr>
        <p:txBody>
          <a:bodyPr/>
          <a:lstStyle/>
          <a:p>
            <a:pPr algn="ctr"/>
            <a:r>
              <a:rPr lang="fa-IR" sz="3600" dirty="0">
                <a:solidFill>
                  <a:srgbClr val="FF0000"/>
                </a:solidFill>
              </a:rPr>
              <a:t>گروه روانپزشکی دانشگاه علوم پزشکی البرز </a:t>
            </a:r>
          </a:p>
          <a:p>
            <a:pPr algn="ctr"/>
            <a:r>
              <a:rPr lang="fa-IR" sz="3600" dirty="0">
                <a:solidFill>
                  <a:srgbClr val="FF0000"/>
                </a:solidFill>
              </a:rPr>
              <a:t> </a:t>
            </a:r>
          </a:p>
          <a:p>
            <a:pPr algn="ctr"/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3392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E762E-FECE-7BAA-C3D9-7B18FA636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SA" sz="44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الگوی زندگی سالم</a:t>
            </a:r>
            <a:br>
              <a:rPr lang="en-US" sz="4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9AD4BE-9D39-E104-FB0D-8354408621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52705" lvl="0" indent="-342900" algn="r" rtl="1">
              <a:lnSpc>
                <a:spcPct val="107000"/>
              </a:lnSpc>
              <a:spcAft>
                <a:spcPts val="25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اهمیت تغذیه سالم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تغذیه مناسب به حفظ انرژی و سلامت جسمانی کمک می‌کند. از غذاهای سالم مانند میوه‌ها، سبزیجات و پروتئین‌های کم‌چرب استفاده کنید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marL="342900" marR="52705" lvl="0" indent="-342900" algn="r" rtl="1">
              <a:lnSpc>
                <a:spcPct val="107000"/>
              </a:lnSpc>
              <a:spcAft>
                <a:spcPts val="25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فعالیت بدنی و خواب مناسب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فعالیت بدنی منظم و خواب کافی به بهبود روحیه و افزایش انرژی کمک می‌کند. سعی کنید برنامه خواب منظمی داشته باشید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fa-IR" sz="18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52705" lvl="0" indent="-342900" algn="r" rtl="1">
              <a:lnSpc>
                <a:spcPct val="107000"/>
              </a:lnSpc>
              <a:spcAft>
                <a:spcPts val="25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نوشیدن آب کافی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آب به حفظ عملکرد صحیح بدن و جلوگیری از خستگی کمک می‌کند. حداقل </a:t>
            </a:r>
            <a:r>
              <a:rPr lang="fa-IR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۸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لیوان آب در روز بنوشید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marL="342900" marR="52705" lvl="0" indent="-342900" algn="r" rtl="1">
              <a:lnSpc>
                <a:spcPct val="107000"/>
              </a:lnSpc>
              <a:spcAft>
                <a:spcPts val="25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پرهیز از غذاهای پرچرب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غذاهای پرچرب و فست فود می‌توانند به افزایش اضطراب منجر شوند. سعی کنید از این نوع غذاها پرهیز کنید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marL="342900" marR="52705" lvl="0" indent="-342900" algn="r" rtl="1">
              <a:lnSpc>
                <a:spcPct val="107000"/>
              </a:lnSpc>
              <a:spcAft>
                <a:spcPts val="25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  <p:pic>
        <p:nvPicPr>
          <p:cNvPr id="7170" name="Picture 2" descr="‫راهنمای حفظ سلامت روان در شرایط بحران/هفت توصیه کلیدی برای مقابله با استرس  و اضطراب‬‎">
            <a:extLst>
              <a:ext uri="{FF2B5EF4-FFF2-40B4-BE49-F238E27FC236}">
                <a16:creationId xmlns:a16="http://schemas.microsoft.com/office/drawing/2014/main" id="{93E72195-C8E8-ABC9-C6E1-327565744C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800350" cy="16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98300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706CC-2F9C-605A-E54A-3B331CF2F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SA" sz="44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فعالیت بدنی</a:t>
            </a:r>
            <a:br>
              <a:rPr lang="en-US" sz="4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B1AAC8-407B-886A-553B-2EEDE3CBFC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52705" lvl="0" indent="-342900" algn="r" rtl="1">
              <a:lnSpc>
                <a:spcPct val="107000"/>
              </a:lnSpc>
              <a:spcAft>
                <a:spcPts val="25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افزایش زمان ورزش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ورزش به ترشح اندورفین و کاهش استرس کمک می‌کند. سعی کنید حداقل </a:t>
            </a:r>
            <a:r>
              <a:rPr lang="fa-IR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۳۰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دقیقه در روز فعالیت بدنی داشته باشید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marL="342900" marR="52705" lvl="0" indent="-342900" algn="r" rtl="1">
              <a:lnSpc>
                <a:spcPct val="107000"/>
              </a:lnSpc>
              <a:spcAft>
                <a:spcPts val="25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استفاده از فضای سبز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وقت گذرانی در طبیعت و فضاهای سبز می‌تواند به بهبود روحیه و کاهش استرس کمک کند. پیاده‌روی در پارک‌ها یا طبیعت گزینه‌های خوبی هستند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6632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9D406-967F-8234-0E48-A99B1D19E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SA" sz="44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شناسایی محرک‌های اضطراب</a:t>
            </a:r>
            <a:br>
              <a:rPr lang="en-US" sz="4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900490-B67A-83F8-1C59-E198BFEA31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marR="52705" lvl="0" indent="-342900" algn="r" rtl="1">
              <a:lnSpc>
                <a:spcPct val="107000"/>
              </a:lnSpc>
              <a:spcAft>
                <a:spcPts val="25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24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دوری از افراد و منابع اضطراب‌زا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ar-SA" sz="2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شناسایی افرادی که احساس اضطراب را در شما تشدید می‌کنند و دوری از آن‌ها می‌تواند به کاهش استرس کمک کند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algn="r" rtl="1"/>
            <a:r>
              <a:rPr lang="ar-SA" sz="24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ترک کانال‌ها و گروه‌های نگران‌کننده</a:t>
            </a:r>
            <a:r>
              <a:rPr lang="en-US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ar-SA" sz="24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از گروه‌ها و کانال‌های خبری که اخبار منفی و نگران‌کننده پخش می‌کنند، دوری کنید. این کار به کاهش اضطراب کمک می‌کند</a:t>
            </a:r>
            <a:endParaRPr lang="en-US" sz="3600" dirty="0"/>
          </a:p>
        </p:txBody>
      </p:sp>
      <p:pic>
        <p:nvPicPr>
          <p:cNvPr id="8194" name="Picture 2" descr="‫نقش رسانه‌ ها در سلامت روان در شرایط جنگی - درمان نیوز‬‎">
            <a:extLst>
              <a:ext uri="{FF2B5EF4-FFF2-40B4-BE49-F238E27FC236}">
                <a16:creationId xmlns:a16="http://schemas.microsoft.com/office/drawing/2014/main" id="{8F508C8A-CD59-992A-DAF0-910A95A59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20236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95480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E49631-801F-FDDA-8709-1CF203901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SA" sz="44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حفظ ارتباطات انسانی</a:t>
            </a:r>
            <a:br>
              <a:rPr lang="en-US" sz="4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C513D3-DB81-1462-0F48-CF8087CD70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519084"/>
            <a:ext cx="10820399" cy="3855501"/>
          </a:xfrm>
        </p:spPr>
        <p:txBody>
          <a:bodyPr/>
          <a:lstStyle/>
          <a:p>
            <a:pPr marL="342900" marR="52705" lvl="0" indent="-342900" algn="r" rtl="1">
              <a:lnSpc>
                <a:spcPct val="107000"/>
              </a:lnSpc>
              <a:spcAft>
                <a:spcPts val="25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حمایت جمعی از خانواده و دوستان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ایجاد فضایی امن برای گفتگو درباره ترس‌ها و نگرانی‌ها با خانواده و دوستان می‌تواند به کاهش بار روانی کمک کند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algn="r" rtl="1"/>
            <a:r>
              <a:rPr lang="ar-SA" sz="1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گفتگو در فضای آرام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ar-SA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صحبت کردن در یک محیط غیرقضاوتی و آرام باعث می‌شود که افراد احساس راحتی بیشتری برای بیان احساسات خود داشته باشند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5804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CB102-A827-546F-EA3D-0B1815F55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SA" sz="44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کمک‌رسانی به دیگران</a:t>
            </a:r>
            <a:br>
              <a:rPr lang="en-US" sz="4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44DFD8-BFAD-3A78-C741-1158990A27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474840"/>
            <a:ext cx="10714703" cy="3899746"/>
          </a:xfrm>
        </p:spPr>
        <p:txBody>
          <a:bodyPr/>
          <a:lstStyle/>
          <a:p>
            <a:pPr marL="342900" marR="52705" lvl="0" indent="-342900" algn="r" rtl="1">
              <a:lnSpc>
                <a:spcPct val="107000"/>
              </a:lnSpc>
              <a:spcAft>
                <a:spcPts val="25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اهمیت کمک به دیگران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کمک به دیگران می‌تواند حس کنترل و معنا را در زندگی شما تقویت کند. این عمل به شما احساس مفید بودن می‌دهد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marL="342900" marR="52705" lvl="0" indent="-342900" algn="r" rtl="1">
              <a:lnSpc>
                <a:spcPct val="107000"/>
              </a:lnSpc>
              <a:spcAft>
                <a:spcPts val="25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تقویت حس کنترل و معنا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احساس اینکه می‌توانید به دیگران کمک کنید، به شما احساس قدرت و کنترل بر زندگی می‌دهد و می‌تواند به بهبود روحیه شما کمک کند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929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A08CC-2E77-F5D4-5E5C-75ABF4D85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SA" sz="44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تمرکز بر "حال</a:t>
            </a:r>
            <a:r>
              <a:rPr lang="en-US" sz="44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"</a:t>
            </a:r>
            <a:br>
              <a:rPr lang="en-US" sz="4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94C811-AF09-A871-11FB-6079B26E38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52705" lvl="0" indent="-342900" algn="r" rtl="1">
              <a:lnSpc>
                <a:spcPct val="107000"/>
              </a:lnSpc>
              <a:spcAft>
                <a:spcPts val="25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زندگی در لحظه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تمرکز بر کارهای روزمره و لذت بردن از لحظات حال می‌تواند به کاهش اضطراب کمک کند. به جای فکر کردن به آینده، به اکنون فکر کنید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algn="r" rtl="1"/>
            <a:r>
              <a:rPr lang="ar-SA" sz="1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توجه به احساسات جسمی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ar-SA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در هنگام انجام فعالیت‌ها، به احساسات و وضعیت بدن خود توجه کنید. مثلاً هنگام غذا خوردن، به طعم غذا و احساسات خود توجه کنید</a:t>
            </a:r>
            <a:endParaRPr lang="en-US" dirty="0"/>
          </a:p>
        </p:txBody>
      </p:sp>
      <p:pic>
        <p:nvPicPr>
          <p:cNvPr id="9218" name="Picture 2" descr="‫حیطه های خودمراقبتی برای حفظ سلامت - ایرنا‬‎">
            <a:extLst>
              <a:ext uri="{FF2B5EF4-FFF2-40B4-BE49-F238E27FC236}">
                <a16:creationId xmlns:a16="http://schemas.microsoft.com/office/drawing/2014/main" id="{2B7A5DE6-C879-1C8C-97E7-470D755612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05696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19082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ADEAB-2619-D03F-B07D-09DE8FB54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SA" sz="44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استفاده از منابع معنوی</a:t>
            </a:r>
            <a:br>
              <a:rPr lang="en-US" sz="4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67DAC3-5E72-BFAD-FD54-3DCD66ED38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52705" lvl="0" indent="-342900" algn="r" rtl="1">
              <a:lnSpc>
                <a:spcPct val="107000"/>
              </a:lnSpc>
              <a:spcAft>
                <a:spcPts val="25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دعا و مراقبه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برای بسیاری از افراد، دعا و مراقبه منبعی از آرامش و سکون است. این عمل می‌تواند به تقویت روحیه و افزایش امید کمک کند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algn="r" rtl="1"/>
            <a:r>
              <a:rPr lang="ar-SA" sz="1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یادآوری ارزش‌ها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ar-SA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یادآوری ارزش‌هایی مانند خانواده، وطن و کرامت انسانی می‌تواند به شما در تحمل سختی‌ها کمک کند و احساس امید را تقویت کند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8487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C1331-A0F9-FCA8-297E-91364E054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SA" sz="44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کمک‌خواهی حرفه‌ای</a:t>
            </a:r>
            <a:br>
              <a:rPr lang="en-US" sz="4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E6199-60B9-F873-FCB8-C6A8400938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marR="52705" indent="-342900" algn="r" rtl="1">
              <a:lnSpc>
                <a:spcPct val="107000"/>
              </a:lnSpc>
              <a:spcAft>
                <a:spcPts val="25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پیوستن به گروه‌های حمایتی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پیوستن به گروه‌های حمایتی می‌تواند به شما کمک کند تا با افرادی که تجربیات مشابهی دارند، ارتباط برقرار کنید و از حمایت یکدیگر بهره‌مند شوید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marL="342900" marR="52705" indent="-342900" algn="r" rtl="1">
              <a:lnSpc>
                <a:spcPct val="107000"/>
              </a:lnSpc>
              <a:spcAft>
                <a:spcPts val="25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طبیعی بودن واکنش‌ها</a:t>
            </a:r>
            <a:r>
              <a:rPr lang="fa-IR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واکنش‌هایی مانند گریه، لرزش و بی‌حسی در شرایط بحرانی طبیعی هستند. اگر این احساسات ادامه پیدا کرد، به مراکز خدمات جامع سلامت مراجعه کنید</a:t>
            </a: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18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52705" lvl="0" indent="-342900" algn="r" rtl="1">
              <a:lnSpc>
                <a:spcPct val="107000"/>
              </a:lnSpc>
              <a:spcAft>
                <a:spcPts val="25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fa-IR" sz="1800" b="1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52705" lvl="0" indent="-342900" algn="r" rtl="1">
              <a:lnSpc>
                <a:spcPct val="107000"/>
              </a:lnSpc>
              <a:spcAft>
                <a:spcPts val="25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دسترسی به خدمات مشاوره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در صورت نیاز، از خدمات مشاوره تلفنی یا آنلاین استفاده کنید. این خدمات می‌توانند به شما در مدیریت احساسات و استرس کمک کنند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fa-IR" sz="18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52705" lvl="0" indent="-342900" algn="r" rtl="1">
              <a:lnSpc>
                <a:spcPct val="107000"/>
              </a:lnSpc>
              <a:spcAft>
                <a:spcPts val="25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a-IR" sz="1800" b="1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در صورت تشدید علایم مراجعه به روانپزشک</a:t>
            </a:r>
            <a:endParaRPr lang="fa-IR" sz="1800" b="1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52705" lvl="0" indent="-342900" algn="r" rtl="1">
              <a:lnSpc>
                <a:spcPct val="107000"/>
              </a:lnSpc>
              <a:spcAft>
                <a:spcPts val="25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fa-IR" sz="18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34950" marR="52705" indent="-234315" algn="r" rtl="1">
              <a:lnSpc>
                <a:spcPct val="107000"/>
              </a:lnSpc>
              <a:spcAft>
                <a:spcPts val="25"/>
              </a:spcAft>
            </a:pPr>
            <a:endParaRPr lang="en-US" sz="18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10242" name="Picture 2" descr="Ø¯Ú©ØªØ± Ù…Ù‡Ø¯ÛŒ Ù‚Ø§Ø³Ù…ÛŒ Ø±ÙˆØ ...">
            <a:extLst>
              <a:ext uri="{FF2B5EF4-FFF2-40B4-BE49-F238E27FC236}">
                <a16:creationId xmlns:a16="http://schemas.microsoft.com/office/drawing/2014/main" id="{28BAD4CB-8FA0-BE38-907E-E61EDCF6E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07464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2180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59E2A-8B7E-6A01-C2BC-883724E26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a-IR" sz="4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اهمیت حفظ انسانیت و امید</a:t>
            </a:r>
            <a:br>
              <a:rPr lang="en-US" sz="4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57F8B0-DBED-BA27-D2A3-15A12D818E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fa-I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حفظ انسانیت در شرایط بحرانی: در شرایط بحرانی، حفظ انسانیت و امید بسیار مهم است. تلاش کنید به یاد داشته باشید که هر واکنشی طبیعی است</a:t>
            </a:r>
            <a:r>
              <a:rPr lang="fa-IR" sz="1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و نیاز به کمک خواستن نشانه ضعف نیست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fa-I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توجه به امید و آینده: امید به آینده </a:t>
            </a:r>
            <a:r>
              <a:rPr lang="fa-I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می‌تواند</a:t>
            </a:r>
            <a:r>
              <a:rPr lang="fa-I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به شما انگیزه دهد تا به جلو حرکت کنید.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9909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FF8FF-EEDD-B1F3-8BA4-91E94E14C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SA" sz="44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تأثیر بحران بر کودکان</a:t>
            </a:r>
            <a:br>
              <a:rPr lang="en-US" sz="4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C6392E-F4FD-514E-2865-C708197E0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4950" marR="52705" indent="-234315" algn="r" rtl="1">
              <a:lnSpc>
                <a:spcPct val="107000"/>
              </a:lnSpc>
              <a:spcAft>
                <a:spcPts val="25"/>
              </a:spcAft>
            </a:pP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واکنش‌های کودکان به بحران: کودکان نیز تحت تأثیر بحران‌ها قرار می‌گیرند و ممکن است احساساتی چون اضطراب، ترس و ناامیدی را تجربه کنند</a:t>
            </a: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18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34950" marR="52705" indent="-234315" algn="r" rtl="1">
              <a:lnSpc>
                <a:spcPct val="107000"/>
              </a:lnSpc>
              <a:spcAft>
                <a:spcPts val="25"/>
              </a:spcAft>
            </a:pP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</a:t>
            </a: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علائم اضطراب در کودکان</a:t>
            </a: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علائمی چون کابوس‌های شبانه، گریه، پرخاشگری و افت تحصیلی از نشانه‌های اضطراب در کودکان هستند</a:t>
            </a: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18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  <p:pic>
        <p:nvPicPr>
          <p:cNvPr id="11266" name="Picture 2" descr="‫8 راهکار برای حفاظت از سلامت روان کودکان در مواجهه با اخبار بحران/ توصیه  هایی که‬‎">
            <a:extLst>
              <a:ext uri="{FF2B5EF4-FFF2-40B4-BE49-F238E27FC236}">
                <a16:creationId xmlns:a16="http://schemas.microsoft.com/office/drawing/2014/main" id="{A9D090F4-7014-A2AA-FD6A-6EF62ED618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333135" cy="2063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3794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37101-17E3-E773-5F32-BF57136E1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>
                <a:solidFill>
                  <a:schemeClr val="tx1"/>
                </a:solidFill>
              </a:rPr>
              <a:t>تاب آوری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A68CDC-684C-1E13-C355-AD3F2C1D1A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rtl="1"/>
            <a:r>
              <a:rPr lang="ar-SA" b="0" i="0" dirty="0">
                <a:solidFill>
                  <a:srgbClr val="34495E"/>
                </a:solidFill>
                <a:effectLst/>
                <a:latin typeface="mtr"/>
              </a:rPr>
              <a:t>تاب آوری بمعنای خوگیری با عامل مزاحم نیست تاب آوری بمعنای تن دادن به ذلت و تسلیم شدن و</a:t>
            </a:r>
            <a:r>
              <a:rPr lang="fa-IR" b="0" i="0" dirty="0">
                <a:solidFill>
                  <a:srgbClr val="34495E"/>
                </a:solidFill>
                <a:effectLst/>
                <a:latin typeface="mtr"/>
              </a:rPr>
              <a:t> یا پاک کردن صورت مساله </a:t>
            </a:r>
            <a:r>
              <a:rPr lang="ar-SA" b="0" i="0" dirty="0">
                <a:solidFill>
                  <a:srgbClr val="34495E"/>
                </a:solidFill>
                <a:effectLst/>
                <a:latin typeface="mtr"/>
              </a:rPr>
              <a:t>نیست. </a:t>
            </a:r>
          </a:p>
          <a:p>
            <a:pPr algn="just" rtl="1"/>
            <a:r>
              <a:rPr lang="ar-SA" b="0" i="0" dirty="0">
                <a:solidFill>
                  <a:srgbClr val="34495E"/>
                </a:solidFill>
                <a:effectLst/>
                <a:latin typeface="mtr"/>
              </a:rPr>
              <a:t>تاب آوری</a:t>
            </a:r>
            <a:r>
              <a:rPr lang="fa-IR" b="0" i="0" dirty="0">
                <a:solidFill>
                  <a:srgbClr val="34495E"/>
                </a:solidFill>
                <a:effectLst/>
                <a:latin typeface="mtr"/>
              </a:rPr>
              <a:t> یک نوع دوراندیشی و</a:t>
            </a:r>
            <a:r>
              <a:rPr lang="ar-SA" b="0" i="0" dirty="0">
                <a:solidFill>
                  <a:srgbClr val="34495E"/>
                </a:solidFill>
                <a:effectLst/>
                <a:latin typeface="mtr"/>
              </a:rPr>
              <a:t> خرد ورزی است که </a:t>
            </a:r>
            <a:r>
              <a:rPr lang="fa-IR" b="0" i="0" dirty="0">
                <a:solidFill>
                  <a:srgbClr val="34495E"/>
                </a:solidFill>
                <a:effectLst/>
                <a:latin typeface="mtr"/>
              </a:rPr>
              <a:t>نقش اصلی آن </a:t>
            </a:r>
            <a:r>
              <a:rPr lang="ar-SA" b="0" i="0" dirty="0">
                <a:solidFill>
                  <a:srgbClr val="34495E"/>
                </a:solidFill>
                <a:effectLst/>
                <a:latin typeface="mtr"/>
              </a:rPr>
              <a:t>مدیریت</a:t>
            </a:r>
            <a:r>
              <a:rPr lang="fa-IR" b="0" i="0" dirty="0">
                <a:solidFill>
                  <a:srgbClr val="34495E"/>
                </a:solidFill>
                <a:effectLst/>
                <a:latin typeface="mtr"/>
              </a:rPr>
              <a:t> و خود مراقبتی </a:t>
            </a:r>
            <a:r>
              <a:rPr lang="ar-SA" b="0" i="0" dirty="0">
                <a:solidFill>
                  <a:srgbClr val="34495E"/>
                </a:solidFill>
                <a:effectLst/>
                <a:latin typeface="mtr"/>
              </a:rPr>
              <a:t> است و ابزار گسترش آن هم آموزش است .</a:t>
            </a:r>
          </a:p>
          <a:p>
            <a:pPr algn="r" rtl="1"/>
            <a:endParaRPr lang="en-US" dirty="0"/>
          </a:p>
        </p:txBody>
      </p:sp>
      <p:pic>
        <p:nvPicPr>
          <p:cNvPr id="1026" name="Picture 2" descr="‫تاب آوری چيست و چگونه آن را تقویت کنیم؟‬‎">
            <a:extLst>
              <a:ext uri="{FF2B5EF4-FFF2-40B4-BE49-F238E27FC236}">
                <a16:creationId xmlns:a16="http://schemas.microsoft.com/office/drawing/2014/main" id="{3E11FD87-CB5E-7F42-6C68-7CD573EFFB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37128"/>
            <a:ext cx="2333625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29743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13377-60CB-2735-71DB-423B27D59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350" y="523568"/>
            <a:ext cx="10396882" cy="1151965"/>
          </a:xfrm>
        </p:spPr>
        <p:txBody>
          <a:bodyPr>
            <a:normAutofit fontScale="90000"/>
          </a:bodyPr>
          <a:lstStyle/>
          <a:p>
            <a:pPr algn="ctr"/>
            <a:r>
              <a:rPr lang="ar-SA" sz="44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حمایت روانی اجتماعی برای کودکان</a:t>
            </a:r>
            <a:br>
              <a:rPr lang="en-US" sz="4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08B3EE-D828-251E-3E5F-10F7BA481E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4950" marR="52705" indent="-234315" algn="r" rtl="1">
              <a:lnSpc>
                <a:spcPct val="107000"/>
              </a:lnSpc>
              <a:spcAft>
                <a:spcPts val="25"/>
              </a:spcAft>
            </a:pP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</a:t>
            </a: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فعالیت‌های بیان احساسات</a:t>
            </a: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ایجاد فضایی برای بیان احساسات و افکار کودکان از طریق نقاشی، داستان‌گویی و بازی می‌تواند به آن‌ها کمک کند</a:t>
            </a: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18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r" rtl="1"/>
            <a:r>
              <a:rPr lang="en-US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</a:t>
            </a:r>
            <a:r>
              <a:rPr lang="ar-SA" sz="1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تشویق همکاری و شر</a:t>
            </a:r>
            <a:r>
              <a:rPr lang="fa-IR" sz="1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کت در</a:t>
            </a:r>
            <a:r>
              <a:rPr lang="ar-SA" sz="1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فعالیت‌هایی که همکاری و احساس مسئولیت را تشویق می‌کنند، می‌توانند به تقویت روابط اجتماعی کودکان کمک کنند</a:t>
            </a:r>
            <a:endParaRPr lang="en-US" dirty="0"/>
          </a:p>
        </p:txBody>
      </p:sp>
      <p:pic>
        <p:nvPicPr>
          <p:cNvPr id="12290" name="Picture 2" descr="‫چگونه در زمان بحران ها و درگیری ها از فرزند خود حمایت کنیم؟ | UNICEF ایران‬‎">
            <a:extLst>
              <a:ext uri="{FF2B5EF4-FFF2-40B4-BE49-F238E27FC236}">
                <a16:creationId xmlns:a16="http://schemas.microsoft.com/office/drawing/2014/main" id="{5EEE9F1E-06F0-4848-4A3A-D4A3E18A9D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90910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54917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229E5-275A-EB8F-21CB-A512E2DD6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SA" sz="44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نقش والدین</a:t>
            </a:r>
            <a:br>
              <a:rPr lang="en-US" sz="4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BCECC9-5DB2-BC59-F226-F9F9A2222B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4950" marR="52705" indent="-234315" algn="r" rtl="1">
              <a:lnSpc>
                <a:spcPct val="107000"/>
              </a:lnSpc>
              <a:spcAft>
                <a:spcPts val="25"/>
              </a:spcAft>
            </a:pP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</a:t>
            </a: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اطمینان بخشی به کودکان</a:t>
            </a: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والدین باید به کودکان اطمینان دهند که واکنش‌های آن‌ها طبیعی است و احساساتشان قابل درک است</a:t>
            </a: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18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34950" marR="52705" indent="-234315" algn="r" rtl="1">
              <a:lnSpc>
                <a:spcPct val="107000"/>
              </a:lnSpc>
              <a:spcAft>
                <a:spcPts val="25"/>
              </a:spcAft>
            </a:pP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</a:t>
            </a: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ایجاد فرصت برای بیان احساسات</a:t>
            </a: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والدین باید فضایی فراهم کنند تا کودکان بتوانند احساسات و مشکلات خود را بیان کنند، مثلاً از طریق نقاشی یا بازی</a:t>
            </a: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18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  <p:pic>
        <p:nvPicPr>
          <p:cNvPr id="13314" name="Picture 2" descr="‫سلامت روان کودک در شرایط بحرانی | راهکارهای والدین‬‎">
            <a:extLst>
              <a:ext uri="{FF2B5EF4-FFF2-40B4-BE49-F238E27FC236}">
                <a16:creationId xmlns:a16="http://schemas.microsoft.com/office/drawing/2014/main" id="{5A36203D-6F2E-8500-FAA6-1CFCD2BD3B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07"/>
          <a:stretch/>
        </p:blipFill>
        <p:spPr bwMode="auto">
          <a:xfrm>
            <a:off x="0" y="5114925"/>
            <a:ext cx="2619375" cy="1580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4586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B0E87-8B95-8D38-32B5-4F07548A3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SA" sz="44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بازگشت به فعالیت‌های روزانه</a:t>
            </a:r>
            <a:br>
              <a:rPr lang="en-US" sz="4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2D45AD-6E80-B06E-ACDD-15D788F59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4950" marR="52705" indent="-234315" algn="r" rtl="1">
              <a:lnSpc>
                <a:spcPct val="107000"/>
              </a:lnSpc>
              <a:spcAft>
                <a:spcPts val="25"/>
              </a:spcAft>
            </a:pP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</a:t>
            </a: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کمک به کودکان برای بازگشت به مدرسه</a:t>
            </a: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والدین باید به کودکان کمک کنند تا به تدریج به فعالیت‌های روزانه و عادی خود برگردند</a:t>
            </a: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18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34950" marR="52705" indent="-234315" algn="r" rtl="1">
              <a:lnSpc>
                <a:spcPct val="107000"/>
              </a:lnSpc>
              <a:spcAft>
                <a:spcPts val="25"/>
              </a:spcAft>
            </a:pP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</a:t>
            </a: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فعالیت‌های بازی و خلاقانه</a:t>
            </a: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طراحی مجدد بازی‌ها و فعالیت‌های خلاقانه می‌تواند به کودکان کمک کند تا احساسات خود را بهتر مدیریت کنند</a:t>
            </a: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fa-IR" sz="1800" b="1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34950" marR="52705" indent="-234315" algn="r" rtl="1">
              <a:lnSpc>
                <a:spcPct val="107000"/>
              </a:lnSpc>
              <a:spcAft>
                <a:spcPts val="25"/>
              </a:spcAft>
            </a:pPr>
            <a:endParaRPr lang="en-US" sz="18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  <p:pic>
        <p:nvPicPr>
          <p:cNvPr id="14338" name="Picture 2" descr="‫چگونه از کودکان در شرایط بحران و جنگ مراقبت کنیم؟ | بهداشت نیوز‬‎">
            <a:extLst>
              <a:ext uri="{FF2B5EF4-FFF2-40B4-BE49-F238E27FC236}">
                <a16:creationId xmlns:a16="http://schemas.microsoft.com/office/drawing/2014/main" id="{FD3E5AE4-F309-E066-FFEC-FAE6252E3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24450"/>
            <a:ext cx="2638425" cy="17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76617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581AC-03DE-C9F9-4BF4-DEC676134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SA" sz="44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کمک‌های عاطفی به کودکان</a:t>
            </a:r>
            <a:br>
              <a:rPr lang="en-US" sz="4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B39E75-8B77-803B-92FA-824257E5E7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4950" marR="52705" indent="-234315" algn="r" rtl="1">
              <a:lnSpc>
                <a:spcPct val="107000"/>
              </a:lnSpc>
              <a:spcAft>
                <a:spcPts val="25"/>
              </a:spcAft>
            </a:pP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</a:t>
            </a: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نیاز به امنیت و آسایش</a:t>
            </a: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کودکان در زمان بحران نیاز به احساس امنیت و آسایش دارند. والدین باید نیازهای اساسی آن‌ها را برآورده کنند</a:t>
            </a: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18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r" rtl="1"/>
            <a:r>
              <a:rPr lang="en-US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</a:t>
            </a:r>
            <a:r>
              <a:rPr lang="ar-SA" sz="1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اهمیت ابراز احساسات</a:t>
            </a:r>
            <a:r>
              <a:rPr lang="en-US" sz="1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ar-SA" sz="1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والدین باید کودکان را تشویق کنند تا احساسات و افکار خود را از طریق فعالیت‌های بازی و خلاقانه بیان کنند</a:t>
            </a:r>
            <a:endParaRPr lang="fa-IR" sz="1800" b="1" dirty="0">
              <a:solidFill>
                <a:srgbClr val="000000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r" rtl="1"/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</a:t>
            </a:r>
            <a:r>
              <a:rPr lang="ar-SA" sz="2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فعالیت‌های تعاملی</a:t>
            </a:r>
            <a:r>
              <a:rPr lang="en-US" sz="2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ar-SA" sz="2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استفاده از فعالیت‌های تعاملی مانند بازی‌های نمایشی یا کارگاه‌های هنری برای تشویق به ابراز احساسات</a:t>
            </a:r>
            <a:endParaRPr lang="en-US" dirty="0"/>
          </a:p>
          <a:p>
            <a:pPr algn="r" rtl="1"/>
            <a:endParaRPr lang="en-US" dirty="0"/>
          </a:p>
        </p:txBody>
      </p:sp>
      <p:pic>
        <p:nvPicPr>
          <p:cNvPr id="16386" name="Picture 2" descr="‫درمان اضطراب کودک【بدون دارو با جلسات تخصصی!!】‬‎">
            <a:extLst>
              <a:ext uri="{FF2B5EF4-FFF2-40B4-BE49-F238E27FC236}">
                <a16:creationId xmlns:a16="http://schemas.microsoft.com/office/drawing/2014/main" id="{14CD4665-FD07-172B-6FB8-9F2C7117DF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662"/>
          <a:stretch/>
        </p:blipFill>
        <p:spPr bwMode="auto">
          <a:xfrm>
            <a:off x="0" y="4881716"/>
            <a:ext cx="2802194" cy="172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26228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9B210-7FA8-DC74-CA8F-F1484292E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SA" sz="44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نکات مهم برای والدین</a:t>
            </a:r>
            <a:br>
              <a:rPr lang="en-US" sz="4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FAFAD0-89C4-8C30-B853-D5947C48EE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4950" marR="52705" indent="-234315" algn="r" rtl="1">
              <a:lnSpc>
                <a:spcPct val="107000"/>
              </a:lnSpc>
              <a:spcAft>
                <a:spcPts val="25"/>
              </a:spcAft>
            </a:pP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</a:t>
            </a: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برقراری ارتباط خوب با کودک</a:t>
            </a: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ارتباط مثبت و سازنده با کودک می‌تواند به درک بهتر ترس‌ها و احساسات او کمک کند</a:t>
            </a: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18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34950" marR="52705" indent="-234315" algn="r" rtl="1">
              <a:lnSpc>
                <a:spcPct val="107000"/>
              </a:lnSpc>
              <a:spcAft>
                <a:spcPts val="25"/>
              </a:spcAft>
            </a:pP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</a:t>
            </a: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پاسخ صادقانه به سؤالات</a:t>
            </a: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والدین باید به سؤالات کودکان پاسخ‌های صادقانه و واضح بدهند و از پاسخ‌های مبهم پرهیز کنند</a:t>
            </a: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fa-IR" sz="1800" b="1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34950" marR="52705" indent="-234315" algn="r" rtl="1">
              <a:lnSpc>
                <a:spcPct val="107000"/>
              </a:lnSpc>
              <a:spcAft>
                <a:spcPts val="25"/>
              </a:spcAft>
            </a:pPr>
            <a:r>
              <a:rPr lang="fa-IR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نظم</a:t>
            </a: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در زندگی کودکان</a:t>
            </a:r>
            <a:endParaRPr lang="en-US" sz="18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34950" marR="52705" indent="-234315" algn="r" rtl="1">
              <a:lnSpc>
                <a:spcPct val="107000"/>
              </a:lnSpc>
              <a:spcAft>
                <a:spcPts val="25"/>
              </a:spcAft>
            </a:pP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</a:t>
            </a: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ایجاد هماهنگی در خواب و تغذیه</a:t>
            </a: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والدین باید تلاش کنند نظم قبلی را به تدریج به زندگی کودک برگردانند تا احساس ثبات و امنیت بیشتری داشته باشد</a:t>
            </a: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18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r" rtl="1"/>
            <a:r>
              <a:rPr lang="en-US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</a:t>
            </a:r>
            <a:r>
              <a:rPr lang="ar-SA" sz="1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پذیرش رفتارهای طبیعی کودکان</a:t>
            </a:r>
            <a:r>
              <a:rPr lang="en-US" sz="1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ar-SA" sz="18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رفتارهایی مانند شب‌ادراری یا افت تحصیلی باید با درک و بدون سخت‌گیری پذیرفته شوند</a:t>
            </a:r>
            <a:endParaRPr lang="en-US" sz="18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  <p:pic>
        <p:nvPicPr>
          <p:cNvPr id="15362" name="Picture 2" descr="‫چگونه با کودکان درباره جنگ و درگیری حرف بزنیم | UNICEF ایران‬‎">
            <a:extLst>
              <a:ext uri="{FF2B5EF4-FFF2-40B4-BE49-F238E27FC236}">
                <a16:creationId xmlns:a16="http://schemas.microsoft.com/office/drawing/2014/main" id="{3867A6AD-ECE0-19A7-2E12-6ADFF1327C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14925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5700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A2535-D60D-0DE3-0E0A-6374FA8CC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SA" sz="44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تشویق به فعالیت‌های سازنده</a:t>
            </a:r>
            <a:br>
              <a:rPr lang="en-US" sz="4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1875A2-5CCD-05F7-7AC1-EACCD9518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4950" marR="52705" indent="-234315" algn="r" rtl="1">
              <a:lnSpc>
                <a:spcPct val="107000"/>
              </a:lnSpc>
              <a:spcAft>
                <a:spcPts val="25"/>
              </a:spcAft>
            </a:pP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</a:t>
            </a: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نیکوکاری و امور منزل</a:t>
            </a: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والدین باید کودکان را تشویق کنند تا در فعالیت‌های نیکوکاری و امور منزل شرکت کنند. این فعالیت‌ها به آن‌ها احساس مفید بودن می‌دهد</a:t>
            </a: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18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34950" marR="52705" indent="-234315" algn="r" rtl="1">
              <a:lnSpc>
                <a:spcPct val="107000"/>
              </a:lnSpc>
              <a:spcAft>
                <a:spcPts val="25"/>
              </a:spcAft>
            </a:pP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</a:t>
            </a: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ارجاع به روانپزشک در صورت نیاز</a:t>
            </a: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اگر علائم و حالات روانی کودکان ادامه پیدا کرد، والدین باید آن‌ها را به روانپزشک ارجاع دهند</a:t>
            </a:r>
            <a:r>
              <a:rPr lang="en-US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18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1141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60F54-FD34-C341-FE29-11C387950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SA" sz="4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مدیریت اضطراب</a:t>
            </a:r>
            <a:br>
              <a:rPr lang="en-US" sz="4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8F2C9D-144A-0BD1-2F0E-7E2F806A2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2605"/>
            <a:ext cx="10515600" cy="4351338"/>
          </a:xfrm>
        </p:spPr>
        <p:txBody>
          <a:bodyPr/>
          <a:lstStyle/>
          <a:p>
            <a:pPr marL="234950" marR="52705" indent="-234315" algn="r" rtl="1">
              <a:lnSpc>
                <a:spcPct val="107000"/>
              </a:lnSpc>
              <a:spcAft>
                <a:spcPts val="25"/>
              </a:spcAft>
            </a:pP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شناسایی علائم اضطراب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کمک به کودکان برای شناسایی علائم اضطراب و یادآوری اینکه این احساسات طبیعی هستند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marL="635" marR="52705" indent="0" algn="r" rtl="1">
              <a:lnSpc>
                <a:spcPct val="107000"/>
              </a:lnSpc>
              <a:spcAft>
                <a:spcPts val="25"/>
              </a:spcAft>
              <a:buNone/>
            </a:pPr>
            <a:endParaRPr lang="fa-IR" sz="18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34950" marR="52705" indent="-234315" algn="r" rtl="1">
              <a:lnSpc>
                <a:spcPct val="107000"/>
              </a:lnSpc>
              <a:spcAft>
                <a:spcPts val="25"/>
              </a:spcAft>
            </a:pP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تکنیک‌های مدیریت اضطراب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آموزش تکنیک‌های مدیریت اضطراب به کودکان، مانند تمرینات تنفسی، مدیتیشن و تمرکز بر حال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marL="234950" marR="52705" indent="-234315" algn="r" rtl="1">
              <a:lnSpc>
                <a:spcPct val="107000"/>
              </a:lnSpc>
              <a:spcAft>
                <a:spcPts val="25"/>
              </a:spcAft>
            </a:pP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7888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16077-5076-E722-47B3-04DD37E24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SA" sz="4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فعالیت‌های بازی برای کودکان</a:t>
            </a:r>
            <a:br>
              <a:rPr lang="en-US" sz="4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CAE1F0-7105-CCE4-C0E0-2EC9E00968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4950" marR="52705" indent="-234315" algn="r" rtl="1">
              <a:lnSpc>
                <a:spcPct val="107000"/>
              </a:lnSpc>
              <a:spcAft>
                <a:spcPts val="25"/>
              </a:spcAft>
            </a:pP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بازی‌های خلاقانه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معرفی بازی‌هایی که به کودکان کمک می‌کند احساسات خود را بیان کنند، مانند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</a:p>
          <a:p>
            <a:pPr marL="234950" marR="52705" indent="-234315" algn="r" rtl="1">
              <a:lnSpc>
                <a:spcPct val="107000"/>
              </a:lnSpc>
              <a:spcAft>
                <a:spcPts val="25"/>
              </a:spcAft>
            </a:pP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نقاشی کردن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از کودکان بخواهید تا احساسات خود را از طریق نقاشی بیان کنند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marL="234950" marR="52705" indent="-234315" algn="r" rtl="1">
              <a:lnSpc>
                <a:spcPct val="107000"/>
              </a:lnSpc>
              <a:spcAft>
                <a:spcPts val="25"/>
              </a:spcAft>
            </a:pP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نمایش‌نامه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تشویق کودکان به انجام نمایش‌نامه‌های کوتاه درباره تجربیات خود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marL="234950" marR="52705" indent="-234315" algn="r" rtl="1">
              <a:lnSpc>
                <a:spcPct val="107000"/>
              </a:lnSpc>
              <a:spcAft>
                <a:spcPts val="25"/>
              </a:spcAft>
            </a:pP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بازی‌های گروهی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بازی‌هایی که همکاری و ارتباط اجتماعی را تقویت می‌کنند، مانند «بازی‌های تیمی» و «بازی‌های نقش‌آفرینی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».</a:t>
            </a:r>
          </a:p>
          <a:p>
            <a:endParaRPr lang="en-US" dirty="0"/>
          </a:p>
        </p:txBody>
      </p:sp>
      <p:pic>
        <p:nvPicPr>
          <p:cNvPr id="17414" name="Picture 6" descr="‫بازی فکری کودکان؛ ۱۴ بازی برای تقویت ذهن و خلاقیت کودک - چطور‬‎">
            <a:extLst>
              <a:ext uri="{FF2B5EF4-FFF2-40B4-BE49-F238E27FC236}">
                <a16:creationId xmlns:a16="http://schemas.microsoft.com/office/drawing/2014/main" id="{43DC3175-F0B1-5B97-6BF6-544B87B79F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819400" cy="16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10890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A93DD-3583-7467-6790-7CDABCFFB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SA" sz="4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تمرینات جسمانی</a:t>
            </a:r>
            <a:br>
              <a:rPr lang="en-US" sz="4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02A6AA-66AE-3E4C-AF30-DA1861CDE1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4950" marR="52705" indent="-234315" algn="r" rtl="1">
              <a:lnSpc>
                <a:spcPct val="107000"/>
              </a:lnSpc>
              <a:spcAft>
                <a:spcPts val="25"/>
              </a:spcAft>
            </a:pP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ورزش‌های گروهی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تشویق به انجام ورزش‌های گروهی مانند فوتبال، بسکتبال یا والیبال که به تقویت روحیه و ارتباطات اجتماعی کمک می‌کند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marL="234950" marR="52705" indent="-234315" algn="r" rtl="1">
              <a:lnSpc>
                <a:spcPct val="107000"/>
              </a:lnSpc>
              <a:spcAft>
                <a:spcPts val="25"/>
              </a:spcAft>
            </a:pP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فعالیت‌های خارج از منزل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برنامه‌ریزی فعالیت‌های خارج از منزل مانند پیاده‌روی در طبیعت یا دوچرخه‌سواری که به کاهش استرس کمک می‌کند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endParaRPr lang="en-US" dirty="0"/>
          </a:p>
        </p:txBody>
      </p:sp>
      <p:pic>
        <p:nvPicPr>
          <p:cNvPr id="18434" name="Picture 2" descr="‫انواع بازی ها و سرگرمی های دبستانی (۷ فعالیت عالی در کلاس درس) - بهترین کودک‬‎">
            <a:extLst>
              <a:ext uri="{FF2B5EF4-FFF2-40B4-BE49-F238E27FC236}">
                <a16:creationId xmlns:a16="http://schemas.microsoft.com/office/drawing/2014/main" id="{7C0D8D55-DAA8-0E0E-2C3D-6AD64B1362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43200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74452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59C4C-5962-98B7-7FA1-748942079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SA" sz="4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تکنیک‌های مدیریت زمان</a:t>
            </a:r>
            <a:br>
              <a:rPr lang="en-US" sz="4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88F193-E1D3-6CF1-C72B-0BCE33003F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4950" marR="52705" indent="-234315" algn="r" rtl="1">
              <a:lnSpc>
                <a:spcPct val="107000"/>
              </a:lnSpc>
              <a:spcAft>
                <a:spcPts val="25"/>
              </a:spcAft>
            </a:pP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برنامه‌ریزی روزانه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آموزش تکنیک‌های مدیریت زمان به کودکان و والدین برای ایجاد یک روال منظم و کاهش استرس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marL="234950" marR="52705" indent="-234315" algn="r" rtl="1">
              <a:lnSpc>
                <a:spcPct val="107000"/>
              </a:lnSpc>
              <a:spcAft>
                <a:spcPts val="25"/>
              </a:spcAft>
            </a:pP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تقسیم وظایف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تقسیم وظایف به بخش‌های کوچک و قابل مدیریت برای کاهش بار روانی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322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36677-3C39-2066-30AE-C09BDA03E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chemeClr val="tx1"/>
                </a:solidFill>
              </a:rPr>
              <a:t>آیا همه افراد به یک میزان تاب آوری دارند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453F3D-92BA-F790-6B55-1242BAA1FE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lnSpc>
                <a:spcPts val="2100"/>
              </a:lnSpc>
            </a:pPr>
            <a:r>
              <a:rPr lang="fa-IR" b="0" i="0" dirty="0">
                <a:solidFill>
                  <a:srgbClr val="040C28"/>
                </a:solidFill>
                <a:effectLst/>
                <a:latin typeface="Arial" panose="020B0604020202020204" pitchFamily="34" charset="0"/>
                <a:cs typeface="Google Sans"/>
              </a:rPr>
              <a:t>تاب آوری</a:t>
            </a:r>
            <a:r>
              <a:rPr lang="fa-IR" b="0" i="0" dirty="0">
                <a:solidFill>
                  <a:srgbClr val="1F1F1F"/>
                </a:solidFill>
                <a:effectLst/>
                <a:latin typeface="Arial" panose="020B0604020202020204" pitchFamily="34" charset="0"/>
                <a:cs typeface="Google Sans"/>
              </a:rPr>
              <a:t> زمانی اتفاق می افتد که وقتی بحرانی </a:t>
            </a:r>
            <a:r>
              <a:rPr lang="fa-IR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  <a:cs typeface="Google Sans"/>
              </a:rPr>
              <a:t>ررخ</a:t>
            </a:r>
            <a:r>
              <a:rPr lang="fa-IR" b="0" i="0" dirty="0">
                <a:solidFill>
                  <a:srgbClr val="1F1F1F"/>
                </a:solidFill>
                <a:effectLst/>
                <a:latin typeface="Arial" panose="020B0604020202020204" pitchFamily="34" charset="0"/>
                <a:cs typeface="Google Sans"/>
              </a:rPr>
              <a:t> دهد زندگی فردی یا اجتماعی ما را به </a:t>
            </a:r>
            <a:r>
              <a:rPr lang="fa-IR" b="0" i="0" dirty="0">
                <a:solidFill>
                  <a:srgbClr val="040C28"/>
                </a:solidFill>
                <a:effectLst/>
                <a:latin typeface="Arial" panose="020B0604020202020204" pitchFamily="34" charset="0"/>
                <a:cs typeface="Google Sans"/>
              </a:rPr>
              <a:t>معنای</a:t>
            </a:r>
            <a:r>
              <a:rPr lang="fa-IR" b="0" i="0" dirty="0">
                <a:solidFill>
                  <a:srgbClr val="1F1F1F"/>
                </a:solidFill>
                <a:effectLst/>
                <a:latin typeface="Arial" panose="020B0604020202020204" pitchFamily="34" charset="0"/>
                <a:cs typeface="Google Sans"/>
              </a:rPr>
              <a:t> واقعی تکان داده و تحت شعاع خود قرار دهد، به </a:t>
            </a:r>
            <a:r>
              <a:rPr lang="fa-IR" b="0" i="0" dirty="0">
                <a:solidFill>
                  <a:srgbClr val="040C28"/>
                </a:solidFill>
                <a:effectLst/>
                <a:latin typeface="Arial" panose="020B0604020202020204" pitchFamily="34" charset="0"/>
                <a:cs typeface="Google Sans"/>
              </a:rPr>
              <a:t>معنای</a:t>
            </a:r>
            <a:r>
              <a:rPr lang="fa-IR" b="0" i="0" dirty="0">
                <a:solidFill>
                  <a:srgbClr val="1F1F1F"/>
                </a:solidFill>
                <a:effectLst/>
                <a:latin typeface="Arial" panose="020B0604020202020204" pitchFamily="34" charset="0"/>
                <a:cs typeface="Google Sans"/>
              </a:rPr>
              <a:t> اتمام یافتن کار و زندگی ما نباشد.</a:t>
            </a:r>
          </a:p>
          <a:p>
            <a:pPr algn="just" rtl="1"/>
            <a:r>
              <a:rPr lang="ar-SA" b="0" i="0" dirty="0">
                <a:solidFill>
                  <a:srgbClr val="34495E"/>
                </a:solidFill>
                <a:effectLst/>
                <a:latin typeface="mtr"/>
              </a:rPr>
              <a:t>تاب آوری واقعی ریشه در خانه</a:t>
            </a:r>
            <a:r>
              <a:rPr lang="fa-IR" b="0" i="0" dirty="0">
                <a:solidFill>
                  <a:srgbClr val="34495E"/>
                </a:solidFill>
                <a:effectLst/>
                <a:latin typeface="mtr"/>
              </a:rPr>
              <a:t> و خانواده و آموزش ها از دوران کودکی و نوجوانی </a:t>
            </a:r>
            <a:r>
              <a:rPr lang="ar-SA" b="0" i="0" dirty="0">
                <a:solidFill>
                  <a:srgbClr val="34495E"/>
                </a:solidFill>
                <a:effectLst/>
                <a:latin typeface="mtr"/>
              </a:rPr>
              <a:t> دارد.</a:t>
            </a:r>
          </a:p>
          <a:p>
            <a:pPr algn="just" rtl="1"/>
            <a:r>
              <a:rPr lang="ar-SA" b="0" i="0" dirty="0">
                <a:solidFill>
                  <a:srgbClr val="34495E"/>
                </a:solidFill>
                <a:effectLst/>
                <a:latin typeface="mtr"/>
              </a:rPr>
              <a:t>تاب آوری یکی از مهم ترین مهارت های روانی انسان است که به او کمک می کند در مواجهه با مشکلات و بحران های زندگی مقاومت کند و سریع تر به شرایط عادی بازگردد</a:t>
            </a:r>
          </a:p>
          <a:p>
            <a:pPr algn="r" rtl="1"/>
            <a:br>
              <a:rPr lang="fa-IR" dirty="0"/>
            </a:br>
            <a:endParaRPr lang="en-US" dirty="0"/>
          </a:p>
        </p:txBody>
      </p:sp>
      <p:pic>
        <p:nvPicPr>
          <p:cNvPr id="2052" name="Picture 4" descr="‫تاب آوری چيست و چگونه آن را تقویت کنیم؟‬‎">
            <a:extLst>
              <a:ext uri="{FF2B5EF4-FFF2-40B4-BE49-F238E27FC236}">
                <a16:creationId xmlns:a16="http://schemas.microsoft.com/office/drawing/2014/main" id="{D22B2C2E-7DCC-1354-1174-5AB80D7713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33925"/>
            <a:ext cx="2333625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99480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4E334-F92E-DE24-C4AC-F49C2B705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SA" sz="4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تقویت روابط اجتماعی</a:t>
            </a:r>
            <a:br>
              <a:rPr lang="en-US" sz="4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130093-7FD8-603E-4255-83EFFB14E0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4950" marR="52705" indent="-234315" algn="r" rtl="1">
              <a:lnSpc>
                <a:spcPct val="107000"/>
              </a:lnSpc>
              <a:spcAft>
                <a:spcPts val="25"/>
              </a:spcAft>
            </a:pP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فعالیت‌های اجتماعی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تشویق کودکان به شرکت در فعالیت‌های اجتماعی و گروهی که به ایجاد دوستی و ارتباطات مثبت کمک می‌کند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algn="r" rtl="1"/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</a:t>
            </a:r>
            <a:r>
              <a:rPr lang="ar-SA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گروه‌های حمایتی</a:t>
            </a:r>
            <a:r>
              <a:rPr lang="en-US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ar-SA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ایجاد گروه‌های حمایتی برای کودکان و والدین که در آن‌ها بتوانند تجربیات و احساسات خود را به اشتراک بگذارند</a:t>
            </a:r>
            <a:endParaRPr lang="en-US" dirty="0"/>
          </a:p>
        </p:txBody>
      </p:sp>
      <p:pic>
        <p:nvPicPr>
          <p:cNvPr id="19458" name="Picture 2" descr="‫انواع بازی ها و سرگرمی های دبستانی (۷ فعالیت عالی در کلاس درس) - بهترین کودک‬‎">
            <a:extLst>
              <a:ext uri="{FF2B5EF4-FFF2-40B4-BE49-F238E27FC236}">
                <a16:creationId xmlns:a16="http://schemas.microsoft.com/office/drawing/2014/main" id="{2AB1E57F-D0ED-F1E9-8C1D-1BF18833AF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05100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72715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57D9E-04F4-CB0C-93C5-08E989BC7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SA" sz="4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استفاده از منابع آنلاین</a:t>
            </a:r>
            <a:br>
              <a:rPr lang="en-US" sz="4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17B635-7E8E-DF2E-BFBE-9AEF961C3F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4950" marR="52705" indent="-234315" algn="r" rtl="1">
              <a:lnSpc>
                <a:spcPct val="107000"/>
              </a:lnSpc>
              <a:spcAft>
                <a:spcPts val="25"/>
              </a:spcAft>
            </a:pP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منابع آنلاین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معرفی منابع آنلاین و برنامه‌های آموزشی که به والدین و کودکان کمک می‌کند تا مهارت‌های خودمراقبتی را یاد بگیرند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marL="234950" marR="52705" indent="-234315" algn="r" rtl="1">
              <a:lnSpc>
                <a:spcPct val="107000"/>
              </a:lnSpc>
              <a:spcAft>
                <a:spcPts val="25"/>
              </a:spcAft>
            </a:pP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گروه‌های حمایتی آنلاین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پیوستن به گروه‌های حمایتی آنلاین برای تبادل تجربیات و دریافت مشاوره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endParaRPr lang="en-US" dirty="0"/>
          </a:p>
        </p:txBody>
      </p:sp>
      <p:pic>
        <p:nvPicPr>
          <p:cNvPr id="20482" name="Picture 2" descr="‫گروه درمانی آنلاین - کلینیک مهربد‬‎">
            <a:extLst>
              <a:ext uri="{FF2B5EF4-FFF2-40B4-BE49-F238E27FC236}">
                <a16:creationId xmlns:a16="http://schemas.microsoft.com/office/drawing/2014/main" id="{C00FF9AA-FAF8-E7B2-DA10-44BC01E0E3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29"/>
          <a:stretch/>
        </p:blipFill>
        <p:spPr bwMode="auto">
          <a:xfrm>
            <a:off x="0" y="5531797"/>
            <a:ext cx="3028950" cy="1280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68017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2F3B3-97F8-2898-2982-7F2B563B1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SA" sz="4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ارتباط با معلمان</a:t>
            </a:r>
            <a:br>
              <a:rPr lang="en-US" sz="4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67302-B04C-226A-96C1-374C8579AD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4950" marR="52705" indent="-234315" algn="r" rtl="1">
              <a:lnSpc>
                <a:spcPct val="107000"/>
              </a:lnSpc>
              <a:spcAft>
                <a:spcPts val="25"/>
              </a:spcAft>
            </a:pP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همکاری با معلمان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والدین باید با معلمان همکاری کنند تا از وضعیت روانی و اجتماعی کودکان مطلع شوند و در صورت نیاز کمک کنند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marL="234950" marR="52705" indent="-234315" algn="r" rtl="1">
              <a:lnSpc>
                <a:spcPct val="107000"/>
              </a:lnSpc>
              <a:spcAft>
                <a:spcPts val="25"/>
              </a:spcAft>
            </a:pP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گزارش مشکلات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در صورت بروز مشکلات، والدین باید به معلمان گزارش دهند تا اقدامات لازم انجام شود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2611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9A61E-6173-5868-3925-B915303DF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SA" sz="4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نکات بهداشتی</a:t>
            </a:r>
            <a:br>
              <a:rPr lang="en-US" sz="4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9FE26A-CB94-3EA6-1EDA-F9A2C9BFA4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4950" marR="52705" indent="-234315" algn="r" rtl="1">
              <a:lnSpc>
                <a:spcPct val="107000"/>
              </a:lnSpc>
              <a:spcAft>
                <a:spcPts val="25"/>
              </a:spcAft>
            </a:pP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اهمیت بهداشت جسمانی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تأکید بر اهمیت بهداشت جسمانی و روانی، از جمله تغذیه مناسب، خواب کافی و فعالیت بدنی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marL="234950" marR="52705" indent="-234315" algn="r" rtl="1">
              <a:lnSpc>
                <a:spcPct val="107000"/>
              </a:lnSpc>
              <a:spcAft>
                <a:spcPts val="25"/>
              </a:spcAft>
            </a:pP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مراقبت از خود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آموزش به کودکان درباره اهمیت مراقبت از خود و توجه به نیازهای جسمانی و روانی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4939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9AA68-7467-8DD9-20D5-90A2C9A6B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SA" sz="4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نکات پایانی برای والدین</a:t>
            </a:r>
            <a:br>
              <a:rPr lang="en-US" sz="4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07142-F3F7-BDA2-83C3-70E59928F7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4950" marR="52705" indent="-234315" algn="r" rtl="1">
              <a:lnSpc>
                <a:spcPct val="107000"/>
              </a:lnSpc>
              <a:spcAft>
                <a:spcPts val="25"/>
              </a:spcAft>
            </a:pP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حفظ آرامش والدین باید آرامش خود را حفظ کنند و به کودکان کمک کنند تا در شرایط سخت احساس امنیت کنند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marL="234950" marR="52705" indent="-234315" algn="r" rtl="1">
              <a:lnSpc>
                <a:spcPct val="107000"/>
              </a:lnSpc>
              <a:spcAft>
                <a:spcPts val="25"/>
              </a:spcAft>
            </a:pP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تشویق به گفتگو</a:t>
            </a:r>
            <a:r>
              <a:rPr lang="fa-IR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والدین باید کودکان را تشویق کنند تا درباره احساسات و تجربیات خود صحبت کنند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</p:txBody>
      </p:sp>
      <p:pic>
        <p:nvPicPr>
          <p:cNvPr id="21508" name="Picture 4" descr="‫چه مواردی آرامش خانواده را از بین می برند؟ | پایگاه اینترنتی کاروان صادقیه‬‎">
            <a:extLst>
              <a:ext uri="{FF2B5EF4-FFF2-40B4-BE49-F238E27FC236}">
                <a16:creationId xmlns:a16="http://schemas.microsoft.com/office/drawing/2014/main" id="{7B5D180C-C6FB-7A0A-5EE0-990B064FD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33700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2744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47E24-D22F-3238-0200-9AD6009F7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err="1"/>
              <a:t>مولفه</a:t>
            </a:r>
            <a:r>
              <a:rPr lang="fa-IR" dirty="0"/>
              <a:t> های مهم تاب آوری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80CB0CC-0355-344F-C3C6-220F5C1F8E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0971803"/>
              </p:ext>
            </p:extLst>
          </p:nvPr>
        </p:nvGraphicFramePr>
        <p:xfrm>
          <a:off x="685800" y="2063750"/>
          <a:ext cx="10396538" cy="2225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98269">
                  <a:extLst>
                    <a:ext uri="{9D8B030D-6E8A-4147-A177-3AD203B41FA5}">
                      <a16:colId xmlns:a16="http://schemas.microsoft.com/office/drawing/2014/main" val="3191082996"/>
                    </a:ext>
                  </a:extLst>
                </a:gridCol>
                <a:gridCol w="5198269">
                  <a:extLst>
                    <a:ext uri="{9D8B030D-6E8A-4147-A177-3AD203B41FA5}">
                      <a16:colId xmlns:a16="http://schemas.microsoft.com/office/drawing/2014/main" val="17093165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fa-IR" sz="2000" dirty="0"/>
                        <a:t>افزایش انعطاف پذیری روانی</a:t>
                      </a:r>
                    </a:p>
                    <a:p>
                      <a:pPr algn="r"/>
                      <a:r>
                        <a:rPr lang="fa-IR" sz="2000" dirty="0"/>
                        <a:t>هدفمندی و </a:t>
                      </a:r>
                      <a:r>
                        <a:rPr lang="fa-IR" sz="2000" dirty="0" err="1"/>
                        <a:t>معناجویی</a:t>
                      </a:r>
                      <a:endParaRPr lang="fa-IR" sz="2000" dirty="0"/>
                    </a:p>
                    <a:p>
                      <a:pPr algn="r"/>
                      <a:r>
                        <a:rPr lang="fa-IR" sz="2000" dirty="0"/>
                        <a:t>داشتن امید و انگیزه</a:t>
                      </a:r>
                    </a:p>
                    <a:p>
                      <a:pPr algn="r"/>
                      <a:r>
                        <a:rPr lang="fa-IR" sz="2000" dirty="0"/>
                        <a:t>خوشبینی </a:t>
                      </a:r>
                    </a:p>
                    <a:p>
                      <a:pPr algn="r"/>
                      <a:r>
                        <a:rPr lang="fa-IR" sz="2000" dirty="0"/>
                        <a:t>تکنیک کنترل هیجان لحظه ای</a:t>
                      </a:r>
                    </a:p>
                    <a:p>
                      <a:pPr algn="r"/>
                      <a:r>
                        <a:rPr lang="fa-IR" sz="2000" dirty="0" err="1">
                          <a:highlight>
                            <a:srgbClr val="FFFF00"/>
                          </a:highlight>
                        </a:rPr>
                        <a:t>خودمراقبتی</a:t>
                      </a:r>
                      <a:endParaRPr lang="en-US" sz="2000" dirty="0">
                        <a:highlight>
                          <a:srgbClr val="FFFF00"/>
                        </a:highlight>
                      </a:endParaRPr>
                    </a:p>
                    <a:p>
                      <a:pPr algn="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2000" dirty="0"/>
                        <a:t>آگاهی و پذیرش شرایط فعلی</a:t>
                      </a:r>
                    </a:p>
                    <a:p>
                      <a:pPr algn="r"/>
                      <a:r>
                        <a:rPr lang="fa-IR" sz="2000" dirty="0"/>
                        <a:t>تمرین گفت و گوی درونی مثبت</a:t>
                      </a:r>
                    </a:p>
                    <a:p>
                      <a:pPr algn="r"/>
                      <a:r>
                        <a:rPr lang="fa-IR" sz="2000" dirty="0"/>
                        <a:t>مدیریت هیجان و آرام سازی</a:t>
                      </a:r>
                    </a:p>
                    <a:p>
                      <a:pPr algn="r"/>
                      <a:r>
                        <a:rPr lang="fa-IR" sz="2000" dirty="0"/>
                        <a:t>بازسازی شناختی</a:t>
                      </a:r>
                    </a:p>
                    <a:p>
                      <a:pPr algn="r"/>
                      <a:r>
                        <a:rPr lang="fa-IR" sz="2000" dirty="0"/>
                        <a:t>مهارت حل مساله و تصمیم گیری</a:t>
                      </a:r>
                    </a:p>
                    <a:p>
                      <a:pPr algn="r"/>
                      <a:r>
                        <a:rPr lang="fa-IR" sz="2000" dirty="0"/>
                        <a:t>مهارت ساخت شبکه حمایتی</a:t>
                      </a:r>
                    </a:p>
                    <a:p>
                      <a:pPr algn="r"/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7802888"/>
                  </a:ext>
                </a:extLst>
              </a:tr>
            </a:tbl>
          </a:graphicData>
        </a:graphic>
      </p:graphicFrame>
      <p:pic>
        <p:nvPicPr>
          <p:cNvPr id="3074" name="Picture 2" descr="‫مهارت تاب آوری چیست؟ – به زبان ساده + مولفه های مهم و تکنیک های تقویت –  فرادرس – مجله‌‬‎">
            <a:extLst>
              <a:ext uri="{FF2B5EF4-FFF2-40B4-BE49-F238E27FC236}">
                <a16:creationId xmlns:a16="http://schemas.microsoft.com/office/drawing/2014/main" id="{D56E26E4-B8C2-6846-81FE-19F426CD72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3192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FA193-7ADF-CAB1-856F-8C8B615A7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sz="44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خودمراقبتی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11AE32-BBE6-0612-D76C-6BA3A61A3A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342900" marR="52705" lvl="0" indent="-342900" algn="r" rtl="1">
              <a:lnSpc>
                <a:spcPct val="107000"/>
              </a:lnSpc>
              <a:spcAft>
                <a:spcPts val="25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تعریف خودمراقبتی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خودمراقبتی به معنای توجه به نیازهای جسمانی و روانی خود است. این عمل به فرد کمک می‌کند تا در شرایط بحرانی به سلامت خود اهمیت دهد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marL="342900" marR="52705" lvl="0" indent="-342900" algn="r" rtl="1">
              <a:lnSpc>
                <a:spcPct val="107000"/>
              </a:lnSpc>
              <a:spcAft>
                <a:spcPts val="25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اهمیت آن در بحران‌ها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ar-SA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در زمان بحران، افراد با استرس و فشار روانی زیادی روبه‌رو هستند. خودمراقبتی می‌تواند به بهبود کیفیت زندگی و افزایش تاب‌آوری کمک کند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fa-IR" sz="18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52705" lvl="0" indent="-342900" algn="r" rtl="1">
              <a:lnSpc>
                <a:spcPct val="107000"/>
              </a:lnSpc>
              <a:spcAft>
                <a:spcPts val="25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a-I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اهمیت خود مراقبتی: در شرایط بحرانی، حفظ سلامت روانی به اندازه سلامت جسمانی اهمیت دارد. خود مراقبتی به ما کمک می ‌کند تا با چالش‌ ها بهتر کنار بیاییم و از سلامت روانی خود مراقبت کنیم.</a:t>
            </a:r>
            <a:endParaRPr lang="en-US" sz="18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r"/>
            <a:endParaRPr lang="en-US" sz="4000" dirty="0"/>
          </a:p>
        </p:txBody>
      </p:sp>
      <p:pic>
        <p:nvPicPr>
          <p:cNvPr id="4098" name="Picture 2" descr="‫100 ایده ساده برای خودمراقبتی (2021) - پادکست هلی‌تاک‬‎">
            <a:extLst>
              <a:ext uri="{FF2B5EF4-FFF2-40B4-BE49-F238E27FC236}">
                <a16:creationId xmlns:a16="http://schemas.microsoft.com/office/drawing/2014/main" id="{7EE4E416-E9F2-92B1-0706-ECA0541C39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1520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53A5D-062F-3A01-741E-1FD6D5561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SA" sz="44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تأثیر بحران بر سلامت روانی</a:t>
            </a:r>
            <a:br>
              <a:rPr lang="en-US" sz="4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C37B03-9695-0BDC-D69D-4E23BA421E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marR="52705" indent="-342900" algn="r" rtl="1">
              <a:lnSpc>
                <a:spcPct val="107000"/>
              </a:lnSpc>
              <a:spcAft>
                <a:spcPts val="25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استرس و اضطراب ناشی از بحران</a:t>
            </a:r>
            <a:r>
              <a:rPr lang="en-US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ar-SA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بحران‌ها می‌توانند احساساتی</a:t>
            </a:r>
            <a:r>
              <a:rPr lang="fa-IR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متفاوتی</a:t>
            </a:r>
            <a:r>
              <a:rPr lang="ar-SA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چون ترس، ناامیدی و سردرگمی</a:t>
            </a:r>
            <a:r>
              <a:rPr lang="fa-IR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، خشم ، پرخاشگری ،افکار خود </a:t>
            </a:r>
            <a:r>
              <a:rPr lang="fa-IR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آسییی</a:t>
            </a:r>
            <a:r>
              <a:rPr lang="fa-IR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و...</a:t>
            </a:r>
            <a:r>
              <a:rPr lang="ar-SA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ایجاد کنند. این احساسات معمولاً به‌دلیل عدم قطعیت و خطرات موجود است</a:t>
            </a:r>
            <a:r>
              <a:rPr lang="en-US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algn="r" rtl="1"/>
            <a:r>
              <a:rPr lang="ar-SA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تأثیرات جسمانی و روانی</a:t>
            </a:r>
            <a:r>
              <a:rPr lang="en-US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ar-SA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بحران‌ها نه‌تنها بر روان بلکه بر جسم افراد نیز تأثیر می‌گذارند، مانند افزایش فشار خون، اختلالات خواب و مشکلات گوارشی</a:t>
            </a:r>
            <a:endParaRPr lang="en-US" sz="4000" dirty="0"/>
          </a:p>
        </p:txBody>
      </p:sp>
      <p:pic>
        <p:nvPicPr>
          <p:cNvPr id="5122" name="Picture 2" descr="‫شبکه بهداشت و درمان شهرستان زرین دشت | سواد سلامت روان و روایت رسانه در  بحران‬‎">
            <a:extLst>
              <a:ext uri="{FF2B5EF4-FFF2-40B4-BE49-F238E27FC236}">
                <a16:creationId xmlns:a16="http://schemas.microsoft.com/office/drawing/2014/main" id="{9660ADBA-AC99-7088-327B-4A056F7138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08"/>
          <a:stretch/>
        </p:blipFill>
        <p:spPr bwMode="auto">
          <a:xfrm>
            <a:off x="0" y="4747728"/>
            <a:ext cx="1858297" cy="1903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3524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0E565-BEF3-6D40-FB82-07D8BF52C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0"/>
            <a:ext cx="10433754" cy="1837765"/>
          </a:xfrm>
        </p:spPr>
        <p:txBody>
          <a:bodyPr>
            <a:normAutofit/>
          </a:bodyPr>
          <a:lstStyle/>
          <a:p>
            <a:pPr algn="ctr"/>
            <a:r>
              <a:rPr lang="fa-IR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مدیریت سلامت روانی</a:t>
            </a:r>
            <a:b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AC0941-3334-2BBC-7086-B091716A55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86348"/>
            <a:ext cx="11400503" cy="4940710"/>
          </a:xfrm>
        </p:spPr>
        <p:txBody>
          <a:bodyPr>
            <a:normAutofit fontScale="92500" lnSpcReduction="20000"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fa-I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پذیرش احساسات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lang="fa-I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احساساتی مانند ترس، خشم و </a:t>
            </a:r>
            <a:r>
              <a:rPr lang="fa-IR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بی‌حسی</a:t>
            </a:r>
            <a:r>
              <a:rPr lang="fa-I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طبیعی هستند. این احساسات را سرکوب نکنید و به خود اجازه دهید که این احساسات را تجربه کنید. صحبت کردن درباره این احساسات با دیگران </a:t>
            </a:r>
            <a:r>
              <a:rPr lang="fa-IR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می‌تواند</a:t>
            </a:r>
            <a:r>
              <a:rPr lang="fa-I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مفید باشد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fa-I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r>
              <a:rPr lang="fa-IR" sz="3200" dirty="0"/>
              <a:t>1-تمرین گفتگوی درونی مثبت (بجای </a:t>
            </a:r>
            <a:r>
              <a:rPr lang="fa-IR" sz="3200" dirty="0" err="1"/>
              <a:t>نمی</a:t>
            </a:r>
            <a:r>
              <a:rPr lang="fa-IR" sz="3200" dirty="0"/>
              <a:t> توانم این مساله را تحمل کنم بگوییم چگونه میتوانم راه حل مساله را یاد بگیرم؟  یا چطور با مساله </a:t>
            </a:r>
            <a:r>
              <a:rPr lang="fa-IR" sz="3200" dirty="0" err="1"/>
              <a:t>کناربیایم</a:t>
            </a:r>
            <a:r>
              <a:rPr lang="fa-IR" sz="3200" dirty="0"/>
              <a:t> ؟)</a:t>
            </a:r>
          </a:p>
          <a:p>
            <a:pPr algn="r" rtl="1"/>
            <a:r>
              <a:rPr lang="fa-IR" sz="3200" dirty="0"/>
              <a:t>2-مدیریت هیجان و آرام سازی</a:t>
            </a:r>
          </a:p>
          <a:p>
            <a:pPr algn="r" rtl="1"/>
            <a:r>
              <a:rPr lang="fa-IR" sz="3200" dirty="0"/>
              <a:t>تکنیک تنفس 4 ثانیه (</a:t>
            </a:r>
            <a:r>
              <a:rPr lang="fa-IR" sz="2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تنفس عمیق و آرامش</a:t>
            </a:r>
            <a:r>
              <a:rPr lang="en-US" sz="2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lang="fa-IR" sz="2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a-IR" sz="2400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تکنیک‌های</a:t>
            </a:r>
            <a:r>
              <a:rPr lang="fa-IR" sz="2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تنفس عمیق (تنفس </a:t>
            </a:r>
            <a:r>
              <a:rPr lang="fa-IR" sz="2400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دیافراگمی</a:t>
            </a:r>
            <a:r>
              <a:rPr lang="fa-IR" sz="2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به کاهش استرس کمک </a:t>
            </a:r>
            <a:r>
              <a:rPr lang="fa-IR" sz="2400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می‌کند</a:t>
            </a:r>
            <a:r>
              <a:rPr lang="fa-IR" sz="2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fa-IR" sz="2400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به‌عنوان</a:t>
            </a:r>
            <a:r>
              <a:rPr lang="fa-IR" sz="2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مثال، ۴ ثانیه دم و ۶ ثانیه بازدم </a:t>
            </a:r>
            <a:r>
              <a:rPr lang="fa-IR" sz="2400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می‌تواند</a:t>
            </a:r>
            <a:r>
              <a:rPr lang="fa-IR" sz="2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سیستم عصبی را آرام کند(مثلا در این شرایط فرد از </a:t>
            </a:r>
            <a:r>
              <a:rPr lang="fa-IR" sz="2400" dirty="0"/>
              <a:t>صدای باد ، صدای </a:t>
            </a:r>
            <a:r>
              <a:rPr lang="fa-IR" sz="2400" dirty="0" err="1"/>
              <a:t>در،صدای</a:t>
            </a:r>
            <a:r>
              <a:rPr lang="fa-IR" sz="2400" dirty="0"/>
              <a:t> زنگ صدای باران می ترسند)</a:t>
            </a:r>
          </a:p>
          <a:p>
            <a:pPr algn="r" rtl="1"/>
            <a:r>
              <a:rPr lang="fa-IR" sz="3200" dirty="0" err="1"/>
              <a:t>ارام</a:t>
            </a:r>
            <a:r>
              <a:rPr lang="fa-IR" sz="3200" dirty="0"/>
              <a:t> سازی عضلات</a:t>
            </a:r>
          </a:p>
          <a:p>
            <a:pPr algn="r" rtl="1"/>
            <a:r>
              <a:rPr lang="fa-IR" sz="3200" dirty="0"/>
              <a:t>تمرین ذهن </a:t>
            </a:r>
            <a:r>
              <a:rPr lang="fa-IR" sz="3200" dirty="0" err="1"/>
              <a:t>اگاهی</a:t>
            </a:r>
            <a:r>
              <a:rPr lang="fa-IR" sz="3200" dirty="0"/>
              <a:t> </a:t>
            </a:r>
          </a:p>
          <a:p>
            <a:pPr algn="r" rtl="1"/>
            <a:endParaRPr lang="fa-IR" sz="2400" kern="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7014013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B8C7F1-4D02-2A8B-16F9-6CCC1E3F7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383458"/>
            <a:ext cx="10396883" cy="4991127"/>
          </a:xfrm>
        </p:spPr>
        <p:txBody>
          <a:bodyPr>
            <a:normAutofit/>
          </a:bodyPr>
          <a:lstStyle/>
          <a:p>
            <a:pPr algn="r" rtl="1"/>
            <a:r>
              <a:rPr lang="fa-IR" dirty="0"/>
              <a:t>4-بازسازی شناختی</a:t>
            </a:r>
          </a:p>
          <a:p>
            <a:pPr marL="0" indent="0" algn="r" rtl="1">
              <a:buNone/>
            </a:pPr>
            <a:r>
              <a:rPr lang="fa-IR" dirty="0"/>
              <a:t>شناسایی </a:t>
            </a:r>
            <a:r>
              <a:rPr lang="fa-IR" dirty="0" err="1"/>
              <a:t>افکارمنفی</a:t>
            </a:r>
            <a:r>
              <a:rPr lang="fa-IR" dirty="0"/>
              <a:t>/</a:t>
            </a:r>
            <a:r>
              <a:rPr lang="fa-IR" dirty="0" err="1"/>
              <a:t>افکارمنطقی</a:t>
            </a:r>
            <a:r>
              <a:rPr lang="fa-IR" dirty="0"/>
              <a:t> جایگزین شود</a:t>
            </a:r>
          </a:p>
          <a:p>
            <a:pPr algn="r" rtl="1"/>
            <a:r>
              <a:rPr lang="fa-IR" dirty="0"/>
              <a:t>5-مهارت حل مساله . تصمیم گیری</a:t>
            </a:r>
          </a:p>
          <a:p>
            <a:pPr marL="0" indent="0" algn="r" rtl="1">
              <a:buNone/>
            </a:pPr>
            <a:r>
              <a:rPr lang="fa-IR" dirty="0"/>
              <a:t>مشکل </a:t>
            </a:r>
            <a:r>
              <a:rPr lang="fa-IR" dirty="0" err="1"/>
              <a:t>چیست؟چه</a:t>
            </a:r>
            <a:r>
              <a:rPr lang="fa-IR" dirty="0"/>
              <a:t> اتفاقی افتاده ؟</a:t>
            </a:r>
            <a:r>
              <a:rPr lang="fa-IR" dirty="0" err="1"/>
              <a:t>چندتا</a:t>
            </a:r>
            <a:r>
              <a:rPr lang="fa-IR" dirty="0"/>
              <a:t> راه حل و انتخاب بهترین گزینه با کمترین ریسک/مرور تجربیات گذشته </a:t>
            </a:r>
          </a:p>
          <a:p>
            <a:pPr algn="r" rtl="1"/>
            <a:r>
              <a:rPr lang="fa-IR" dirty="0"/>
              <a:t>6-مهارت ساخت شبکه حمایتی</a:t>
            </a:r>
          </a:p>
          <a:p>
            <a:pPr marL="0" indent="0" algn="r" rtl="1">
              <a:buNone/>
            </a:pPr>
            <a:r>
              <a:rPr lang="fa-IR" dirty="0"/>
              <a:t>حمایت اجتماعی و همیاری  اطرافیان</a:t>
            </a:r>
          </a:p>
          <a:p>
            <a:pPr marL="0" indent="0" algn="r" rtl="1">
              <a:buNone/>
            </a:pPr>
            <a:r>
              <a:rPr lang="fa-IR" dirty="0"/>
              <a:t>تشکیل گروه های همیاری و تاب آوری</a:t>
            </a:r>
          </a:p>
          <a:p>
            <a:pPr marL="0" indent="0" algn="r" rtl="1">
              <a:buNone/>
            </a:pPr>
            <a:r>
              <a:rPr lang="fa-IR" dirty="0"/>
              <a:t>برگزاری جلسات بدون قضاوت یکدیگر</a:t>
            </a:r>
          </a:p>
          <a:p>
            <a:pPr marL="0" indent="0" algn="r" rtl="1">
              <a:buNone/>
            </a:pPr>
            <a:r>
              <a:rPr lang="fa-IR" dirty="0"/>
              <a:t>تمرین سازگاری با محیط ها  </a:t>
            </a:r>
            <a:r>
              <a:rPr lang="fa-IR" dirty="0" err="1"/>
              <a:t>ومتغیر</a:t>
            </a:r>
            <a:r>
              <a:rPr lang="fa-IR" dirty="0"/>
              <a:t> های محیط زندگی</a:t>
            </a:r>
          </a:p>
          <a:p>
            <a:pPr algn="r" rtl="1"/>
            <a:endParaRPr lang="en-US" dirty="0"/>
          </a:p>
        </p:txBody>
      </p:sp>
      <p:pic>
        <p:nvPicPr>
          <p:cNvPr id="6146" name="Picture 2" descr="‫سلامت روان تهرانی‌ها در پسا بحران اولویت فوری است‬‎">
            <a:extLst>
              <a:ext uri="{FF2B5EF4-FFF2-40B4-BE49-F238E27FC236}">
                <a16:creationId xmlns:a16="http://schemas.microsoft.com/office/drawing/2014/main" id="{6AD44EAF-A188-05C8-87A9-1EE26D0230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72959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0829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0D035-84F2-3D31-8AEE-BE303FF2B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SA" sz="44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قطع اخبار منفی</a:t>
            </a:r>
            <a:br>
              <a:rPr lang="en-US" sz="4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5BC35F-A236-D45B-AD10-0B54C35154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marR="52705" lvl="0" indent="-342900" algn="r" rtl="1">
              <a:lnSpc>
                <a:spcPct val="107000"/>
              </a:lnSpc>
              <a:spcAft>
                <a:spcPts val="25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24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تأثیر اخبار بر اضطراب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ar-SA" sz="2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دریافت مداوم اخبار منفی می‌تواند اضطراب را تشدید کند. این اخبار ممکن است به یادآوری بحران‌ها و تجربیات تلخ منجر شود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r>
              <a:rPr lang="fa-I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بنابراین، کنترل میزان اخبار دریافتی بسیار مهم است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fa-I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52705" lvl="0" indent="-342900" algn="r" rtl="1">
              <a:lnSpc>
                <a:spcPct val="107000"/>
              </a:lnSpc>
              <a:spcAft>
                <a:spcPts val="25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fa-IR" sz="2400" kern="1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52705" lvl="0" indent="-342900" algn="r" rtl="1">
              <a:lnSpc>
                <a:spcPct val="107000"/>
              </a:lnSpc>
              <a:spcAft>
                <a:spcPts val="25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24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52705" lvl="0" indent="-342900" algn="r" rtl="1">
              <a:lnSpc>
                <a:spcPct val="107000"/>
              </a:lnSpc>
              <a:spcAft>
                <a:spcPts val="25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sz="24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پیشنهادات برای پیگیری اخبار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ar-SA" sz="2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فقط در زمان‌های مشخص و از منابع معتبر اخبار را پیگیری کنید تا از فشار روانی ناشی از اخبار منفی کاسته شود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53760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346492"/>
      </a:accent1>
      <a:accent2>
        <a:srgbClr val="6DA5D4"/>
      </a:accent2>
      <a:accent3>
        <a:srgbClr val="538C79"/>
      </a:accent3>
      <a:accent4>
        <a:srgbClr val="93B75D"/>
      </a:accent4>
      <a:accent5>
        <a:srgbClr val="DEB050"/>
      </a:accent5>
      <a:accent6>
        <a:srgbClr val="BB5354"/>
      </a:accent6>
      <a:hlink>
        <a:srgbClr val="3289DD"/>
      </a:hlink>
      <a:folHlink>
        <a:srgbClr val="859EB6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E3530EC-BA5B-407C-9B36-00820F39551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Main Event</Template>
  <TotalTime>435</TotalTime>
  <Words>2277</Words>
  <Application>Microsoft Office PowerPoint</Application>
  <PresentationFormat>Widescreen</PresentationFormat>
  <Paragraphs>141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Arial</vt:lpstr>
      <vt:lpstr>Calibri</vt:lpstr>
      <vt:lpstr>Impact</vt:lpstr>
      <vt:lpstr>mtr</vt:lpstr>
      <vt:lpstr>Symbol</vt:lpstr>
      <vt:lpstr>Main Event</vt:lpstr>
      <vt:lpstr>خودمراقبتی و مدیریت استرس در شرایط بحرانی و راهکارهایی برای حفظ سلامت روانی</vt:lpstr>
      <vt:lpstr>تاب آوری</vt:lpstr>
      <vt:lpstr>آیا همه افراد به یک میزان تاب آوری دارند</vt:lpstr>
      <vt:lpstr>مولفه های مهم تاب آوری</vt:lpstr>
      <vt:lpstr> خودمراقبتی</vt:lpstr>
      <vt:lpstr>تأثیر بحران بر سلامت روانی </vt:lpstr>
      <vt:lpstr>مدیریت سلامت روانی </vt:lpstr>
      <vt:lpstr>PowerPoint Presentation</vt:lpstr>
      <vt:lpstr>قطع اخبار منفی </vt:lpstr>
      <vt:lpstr>الگوی زندگی سالم </vt:lpstr>
      <vt:lpstr>فعالیت بدنی </vt:lpstr>
      <vt:lpstr>شناسایی محرک‌های اضطراب </vt:lpstr>
      <vt:lpstr>حفظ ارتباطات انسانی </vt:lpstr>
      <vt:lpstr>کمک‌رسانی به دیگران </vt:lpstr>
      <vt:lpstr>تمرکز بر "حال" </vt:lpstr>
      <vt:lpstr>استفاده از منابع معنوی </vt:lpstr>
      <vt:lpstr>کمک‌خواهی حرفه‌ای </vt:lpstr>
      <vt:lpstr>اهمیت حفظ انسانیت و امید </vt:lpstr>
      <vt:lpstr>تأثیر بحران بر کودکان </vt:lpstr>
      <vt:lpstr>حمایت روانی اجتماعی برای کودکان </vt:lpstr>
      <vt:lpstr>نقش والدین </vt:lpstr>
      <vt:lpstr>بازگشت به فعالیت‌های روزانه </vt:lpstr>
      <vt:lpstr>کمک‌های عاطفی به کودکان </vt:lpstr>
      <vt:lpstr>نکات مهم برای والدین </vt:lpstr>
      <vt:lpstr> تشویق به فعالیت‌های سازنده </vt:lpstr>
      <vt:lpstr> مدیریت اضطراب </vt:lpstr>
      <vt:lpstr>فعالیت‌های بازی برای کودکان </vt:lpstr>
      <vt:lpstr>تمرینات جسمانی </vt:lpstr>
      <vt:lpstr>تکنیک‌های مدیریت زمان </vt:lpstr>
      <vt:lpstr>تقویت روابط اجتماعی </vt:lpstr>
      <vt:lpstr>استفاده از منابع آنلاین </vt:lpstr>
      <vt:lpstr>ارتباط با معلمان </vt:lpstr>
      <vt:lpstr>نکات بهداشتی </vt:lpstr>
      <vt:lpstr>نکات پایانی برای والدین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LENOVO</dc:creator>
  <cp:lastModifiedBy>paria badrfam</cp:lastModifiedBy>
  <cp:revision>29</cp:revision>
  <dcterms:created xsi:type="dcterms:W3CDTF">2025-07-05T11:52:57Z</dcterms:created>
  <dcterms:modified xsi:type="dcterms:W3CDTF">2026-05-02T18:11:16Z</dcterms:modified>
</cp:coreProperties>
</file>